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1"/>
  </p:sldMasterIdLst>
  <p:notesMasterIdLst>
    <p:notesMasterId r:id="rId9"/>
  </p:notesMasterIdLst>
  <p:sldIdLst>
    <p:sldId id="297" r:id="rId2"/>
    <p:sldId id="298" r:id="rId3"/>
    <p:sldId id="299" r:id="rId4"/>
    <p:sldId id="300" r:id="rId5"/>
    <p:sldId id="302" r:id="rId6"/>
    <p:sldId id="301" r:id="rId7"/>
    <p:sldId id="304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9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verberg, Cordula" initials="OC" lastIdx="2" clrIdx="0">
    <p:extLst/>
  </p:cmAuthor>
  <p:cmAuthor id="2" name="Overberg, Cordula" initials="OC [2]" lastIdx="1" clrIdx="1">
    <p:extLst/>
  </p:cmAuthor>
  <p:cmAuthor id="3" name="Holthoff-Detto, Prof. Dr. med. Vjera" initials="HPDmV" lastIdx="4" clrIdx="2"/>
  <p:cmAuthor id="4" name="Ernsdorf, Jutta" initials="EJ" lastIdx="7" clrIdx="3">
    <p:extLst>
      <p:ext uri="{19B8F6BF-5375-455C-9EA6-DF929625EA0E}">
        <p15:presenceInfo xmlns:p15="http://schemas.microsoft.com/office/powerpoint/2012/main" userId="Ernsdorf, Jut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96BE"/>
    <a:srgbClr val="C7D7E7"/>
    <a:srgbClr val="A7C5DB"/>
    <a:srgbClr val="7F7F7F"/>
    <a:srgbClr val="B92A35"/>
    <a:srgbClr val="9D9D9C"/>
    <a:srgbClr val="A6A6A6"/>
    <a:srgbClr val="B92B36"/>
    <a:srgbClr val="A32B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5" autoAdjust="0"/>
    <p:restoredTop sz="96395" autoAdjust="0"/>
  </p:normalViewPr>
  <p:slideViewPr>
    <p:cSldViewPr snapToGrid="0" snapToObjects="1">
      <p:cViewPr varScale="1">
        <p:scale>
          <a:sx n="94" d="100"/>
          <a:sy n="94" d="100"/>
        </p:scale>
        <p:origin x="139" y="62"/>
      </p:cViewPr>
      <p:guideLst>
        <p:guide orient="horz" pos="349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1C3B0-9A4F-4F2D-B490-0F740A260801}" type="datetimeFigureOut">
              <a:rPr lang="de-DE" smtClean="0"/>
              <a:t>20.06.2025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07D46-E45E-43CE-A064-095BCFE358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535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67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053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55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9497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138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250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07D46-E45E-43CE-A064-095BCFE358E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207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44581" y="2232455"/>
            <a:ext cx="8195491" cy="1315015"/>
          </a:xfrm>
          <a:prstGeom prst="rect">
            <a:avLst/>
          </a:prstGeom>
        </p:spPr>
        <p:txBody>
          <a:bodyPr anchor="b"/>
          <a:lstStyle>
            <a:lvl1pPr algn="r">
              <a:defRPr sz="4200" b="1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ÜBERSCHRIFT 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2899834" y="1588"/>
            <a:ext cx="9292167" cy="125412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44581" y="4293545"/>
            <a:ext cx="8195491" cy="914400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 smtClean="0"/>
              <a:t>Erklärtext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9480" y="264850"/>
            <a:ext cx="3356015" cy="1023744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4" hasCustomPrompt="1"/>
          </p:nvPr>
        </p:nvSpPr>
        <p:spPr>
          <a:xfrm>
            <a:off x="3444581" y="3678995"/>
            <a:ext cx="8195491" cy="48302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smtClean="0"/>
              <a:t>UNTERÜBERSCHRIFT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74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42913" y="1304924"/>
            <a:ext cx="11287125" cy="4824413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itel 17"/>
          <p:cNvSpPr>
            <a:spLocks noGrp="1"/>
          </p:cNvSpPr>
          <p:nvPr>
            <p:ph type="title" hasCustomPrompt="1"/>
          </p:nvPr>
        </p:nvSpPr>
        <p:spPr>
          <a:xfrm>
            <a:off x="442913" y="160458"/>
            <a:ext cx="9336087" cy="381904"/>
          </a:xfrm>
          <a:prstGeom prst="rect">
            <a:avLst/>
          </a:prstGeom>
        </p:spPr>
        <p:txBody>
          <a:bodyPr wrap="none"/>
          <a:lstStyle>
            <a:lvl1pPr>
              <a:defRPr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ÜBERSCHRIFT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4" hasCustomPrompt="1"/>
          </p:nvPr>
        </p:nvSpPr>
        <p:spPr>
          <a:xfrm>
            <a:off x="442913" y="607487"/>
            <a:ext cx="9336087" cy="277972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Unterüberschrift</a:t>
            </a:r>
            <a:endParaRPr lang="de-D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1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6"/>
          <p:cNvSpPr>
            <a:spLocks noGrp="1"/>
          </p:cNvSpPr>
          <p:nvPr>
            <p:ph sz="quarter" idx="17"/>
          </p:nvPr>
        </p:nvSpPr>
        <p:spPr>
          <a:xfrm>
            <a:off x="442913" y="1609167"/>
            <a:ext cx="5412109" cy="4520169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2" y="1326408"/>
            <a:ext cx="5412109" cy="28276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Unterüberschrift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sp>
        <p:nvSpPr>
          <p:cNvPr id="16" name="Titel 17"/>
          <p:cNvSpPr>
            <a:spLocks noGrp="1"/>
          </p:cNvSpPr>
          <p:nvPr>
            <p:ph type="title" hasCustomPrompt="1"/>
          </p:nvPr>
        </p:nvSpPr>
        <p:spPr>
          <a:xfrm>
            <a:off x="442913" y="160458"/>
            <a:ext cx="9336087" cy="381904"/>
          </a:xfrm>
          <a:prstGeom prst="rect">
            <a:avLst/>
          </a:prstGeom>
        </p:spPr>
        <p:txBody>
          <a:bodyPr wrap="none"/>
          <a:lstStyle>
            <a:lvl1pPr>
              <a:defRPr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ÜBERSCHRIFT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7" name="Inhaltsplatzhalter 12"/>
          <p:cNvSpPr>
            <a:spLocks noGrp="1"/>
          </p:cNvSpPr>
          <p:nvPr>
            <p:ph sz="quarter" idx="16" hasCustomPrompt="1"/>
          </p:nvPr>
        </p:nvSpPr>
        <p:spPr>
          <a:xfrm>
            <a:off x="442913" y="607487"/>
            <a:ext cx="9336087" cy="277972"/>
          </a:xfrm>
        </p:spPr>
        <p:txBody>
          <a:bodyPr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Unterüberschrift</a:t>
            </a:r>
            <a:endParaRPr lang="de-DE" dirty="0"/>
          </a:p>
        </p:txBody>
      </p:sp>
      <p:sp>
        <p:nvSpPr>
          <p:cNvPr id="21" name="Inhaltsplatzhalter 6"/>
          <p:cNvSpPr>
            <a:spLocks noGrp="1"/>
          </p:cNvSpPr>
          <p:nvPr>
            <p:ph sz="quarter" idx="18"/>
          </p:nvPr>
        </p:nvSpPr>
        <p:spPr>
          <a:xfrm>
            <a:off x="6318568" y="1609169"/>
            <a:ext cx="5412109" cy="4520169"/>
          </a:xfrm>
        </p:spPr>
        <p:txBody>
          <a:bodyPr tIns="144000"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+mn-lt"/>
              </a:defRPr>
            </a:lvl3pPr>
            <a:lvl4pPr>
              <a:buClr>
                <a:schemeClr val="accent2"/>
              </a:buClr>
              <a:defRPr sz="1600">
                <a:latin typeface="+mn-lt"/>
              </a:defRPr>
            </a:lvl4pPr>
            <a:lvl5pPr>
              <a:buClr>
                <a:schemeClr val="accent2"/>
              </a:buClr>
              <a:defRPr sz="1600">
                <a:latin typeface="+mn-lt"/>
              </a:defRPr>
            </a:lvl5pPr>
            <a:lvl6pPr>
              <a:buClr>
                <a:schemeClr val="accent5"/>
              </a:buClr>
              <a:defRPr sz="1600">
                <a:latin typeface="+mn-lt"/>
              </a:defRPr>
            </a:lvl6pPr>
            <a:lvl7pPr>
              <a:buClr>
                <a:schemeClr val="accent5"/>
              </a:buClr>
              <a:defRPr sz="1600"/>
            </a:lvl7pPr>
            <a:lvl8pPr>
              <a:buClr>
                <a:schemeClr val="accent5"/>
              </a:buClr>
              <a:defRPr sz="1600"/>
            </a:lvl8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318567" y="1326410"/>
            <a:ext cx="5412109" cy="28276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smtClean="0"/>
              <a:t>Unterüberschrift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526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21004_Header_Hauptseite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3098800" y="-685652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/>
              <a:t>Diese Schlussfolie enthält ein Video, das im</a:t>
            </a:r>
            <a:r>
              <a:rPr lang="de-DE" i="1" baseline="0" dirty="0" smtClean="0"/>
              <a:t> Präsentationsmodus abgespielt wird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37565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C559D30-614A-FB46-8925-58E37BA2B5D3}"/>
              </a:ext>
            </a:extLst>
          </p:cNvPr>
          <p:cNvSpPr/>
          <p:nvPr userDrawn="1"/>
        </p:nvSpPr>
        <p:spPr>
          <a:xfrm>
            <a:off x="0" y="911525"/>
            <a:ext cx="12192000" cy="45719"/>
          </a:xfrm>
          <a:prstGeom prst="rect">
            <a:avLst/>
          </a:prstGeom>
          <a:solidFill>
            <a:srgbClr val="A32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B2E0672-A466-DD4F-B625-329A6849A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68944" y="181744"/>
            <a:ext cx="1931031" cy="589056"/>
          </a:xfrm>
          <a:prstGeom prst="rect">
            <a:avLst/>
          </a:prstGeom>
        </p:spPr>
      </p:pic>
      <p:pic>
        <p:nvPicPr>
          <p:cNvPr id="32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1798638"/>
            <a:ext cx="37211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hteck 9"/>
          <p:cNvSpPr>
            <a:spLocks noChangeArrowheads="1"/>
          </p:cNvSpPr>
          <p:nvPr userDrawn="1"/>
        </p:nvSpPr>
        <p:spPr bwMode="auto">
          <a:xfrm>
            <a:off x="2249434" y="4806950"/>
            <a:ext cx="76931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/>
            <a:r>
              <a:rPr lang="de-DE" altLang="de-DE" sz="5000" b="1" dirty="0">
                <a:solidFill>
                  <a:schemeClr val="accent2"/>
                </a:solidFill>
                <a:latin typeface="+mj-lt"/>
                <a:ea typeface="Arial Narrow" panose="020B0606020202030204" pitchFamily="34" charset="0"/>
                <a:cs typeface="Arial Narrow" panose="020B0606020202030204" pitchFamily="34" charset="0"/>
              </a:rPr>
              <a:t>Haben Sie noch Fragen?</a:t>
            </a:r>
            <a:endParaRPr lang="de-DE" altLang="de-DE" sz="5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4" name="Titel 17"/>
          <p:cNvSpPr txBox="1">
            <a:spLocks/>
          </p:cNvSpPr>
          <p:nvPr userDrawn="1"/>
        </p:nvSpPr>
        <p:spPr>
          <a:xfrm>
            <a:off x="340769" y="523210"/>
            <a:ext cx="8702919" cy="417717"/>
          </a:xfrm>
          <a:prstGeom prst="rect">
            <a:avLst/>
          </a:prstGeo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199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2400" b="0" dirty="0" smtClean="0">
                <a:solidFill>
                  <a:schemeClr val="tx1"/>
                </a:solidFill>
              </a:rPr>
              <a:t>für Ihre Aufmerksamkeit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/>
          </a:p>
        </p:txBody>
      </p:sp>
      <p:sp>
        <p:nvSpPr>
          <p:cNvPr id="11" name="Titel 17"/>
          <p:cNvSpPr txBox="1">
            <a:spLocks/>
          </p:cNvSpPr>
          <p:nvPr userDrawn="1"/>
        </p:nvSpPr>
        <p:spPr>
          <a:xfrm>
            <a:off x="340769" y="152426"/>
            <a:ext cx="8702919" cy="417717"/>
          </a:xfrm>
          <a:prstGeom prst="rect">
            <a:avLst/>
          </a:prstGeom>
        </p:spPr>
        <p:txBody>
          <a:bodyPr wrap="none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7199A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de-DE" sz="3200" dirty="0" smtClean="0">
                <a:solidFill>
                  <a:schemeClr val="accent2"/>
                </a:solidFill>
              </a:rPr>
              <a:t>HERZLICHEN DANK</a:t>
            </a:r>
            <a:endParaRPr lang="de-DE" sz="3200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9568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023" y="1290594"/>
            <a:ext cx="11275656" cy="481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9498" y="6498500"/>
            <a:ext cx="491179" cy="32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375755AD-0251-1746-8FF6-27A82F746E6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64699" y="6498500"/>
            <a:ext cx="1574799" cy="324000"/>
          </a:xfrm>
          <a:prstGeom prst="rect">
            <a:avLst/>
          </a:prstGeom>
        </p:spPr>
        <p:txBody>
          <a:bodyPr anchor="ctr" anchorCtr="0"/>
          <a:lstStyle>
            <a:lvl1pPr algn="r">
              <a:defRPr lang="de-DE" sz="1200" kern="1200" dirty="0" smtClean="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r>
              <a:rPr lang="de-DE" dirty="0" smtClean="0"/>
              <a:t>© 2024 Alexianer GmbH</a:t>
            </a:r>
            <a:endParaRPr lang="de-DE" dirty="0"/>
          </a:p>
        </p:txBody>
      </p:sp>
      <p:sp>
        <p:nvSpPr>
          <p:cNvPr id="12" name="Rechteck 11"/>
          <p:cNvSpPr/>
          <p:nvPr userDrawn="1"/>
        </p:nvSpPr>
        <p:spPr>
          <a:xfrm>
            <a:off x="2899834" y="1588"/>
            <a:ext cx="9292167" cy="125412"/>
          </a:xfrm>
          <a:prstGeom prst="rect">
            <a:avLst/>
          </a:prstGeom>
          <a:solidFill>
            <a:srgbClr val="B51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-895604" y="594092"/>
            <a:ext cx="446935" cy="532636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/>
              <a:t>192</a:t>
            </a:r>
          </a:p>
          <a:p>
            <a:pPr algn="ctr"/>
            <a:r>
              <a:rPr lang="de-DE" sz="1100" b="0" dirty="0" smtClean="0"/>
              <a:t>192</a:t>
            </a:r>
          </a:p>
          <a:p>
            <a:pPr algn="ctr"/>
            <a:r>
              <a:rPr lang="de-DE" sz="1100" b="0" dirty="0" smtClean="0"/>
              <a:t>192</a:t>
            </a:r>
            <a:endParaRPr lang="de-DE" sz="1100" b="0" dirty="0"/>
          </a:p>
        </p:txBody>
      </p:sp>
      <p:sp>
        <p:nvSpPr>
          <p:cNvPr id="21" name="Abgerundetes Rechteck 20"/>
          <p:cNvSpPr/>
          <p:nvPr userDrawn="1"/>
        </p:nvSpPr>
        <p:spPr>
          <a:xfrm>
            <a:off x="-1180673" y="0"/>
            <a:ext cx="1017073" cy="68225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/>
          </a:p>
        </p:txBody>
      </p:sp>
      <p:sp>
        <p:nvSpPr>
          <p:cNvPr id="33" name="Rechteck 32"/>
          <p:cNvSpPr/>
          <p:nvPr userDrawn="1"/>
        </p:nvSpPr>
        <p:spPr>
          <a:xfrm>
            <a:off x="-895604" y="2782555"/>
            <a:ext cx="446935" cy="532636"/>
          </a:xfrm>
          <a:prstGeom prst="rect">
            <a:avLst/>
          </a:prstGeom>
          <a:solidFill>
            <a:srgbClr val="3E96B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/>
              <a:t>62</a:t>
            </a:r>
          </a:p>
          <a:p>
            <a:pPr algn="ctr"/>
            <a:r>
              <a:rPr lang="de-DE" sz="1100" b="0" dirty="0" smtClean="0"/>
              <a:t>150</a:t>
            </a:r>
          </a:p>
          <a:p>
            <a:pPr algn="ctr"/>
            <a:r>
              <a:rPr lang="de-DE" sz="1100" b="0" dirty="0" smtClean="0"/>
              <a:t>190</a:t>
            </a:r>
            <a:endParaRPr lang="de-DE" sz="1100" b="0" dirty="0"/>
          </a:p>
        </p:txBody>
      </p:sp>
      <p:sp>
        <p:nvSpPr>
          <p:cNvPr id="8" name="Rechteck 7"/>
          <p:cNvSpPr/>
          <p:nvPr userDrawn="1"/>
        </p:nvSpPr>
        <p:spPr>
          <a:xfrm>
            <a:off x="-895604" y="2030323"/>
            <a:ext cx="446935" cy="532636"/>
          </a:xfrm>
          <a:prstGeom prst="rect">
            <a:avLst/>
          </a:prstGeom>
          <a:solidFill>
            <a:srgbClr val="C6C7C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/>
              <a:t>198</a:t>
            </a:r>
          </a:p>
          <a:p>
            <a:pPr algn="ctr"/>
            <a:r>
              <a:rPr lang="de-DE" sz="1100" b="0" dirty="0" smtClean="0"/>
              <a:t>199</a:t>
            </a:r>
          </a:p>
          <a:p>
            <a:pPr algn="ctr"/>
            <a:r>
              <a:rPr lang="de-DE" sz="1100" b="0" dirty="0" smtClean="0"/>
              <a:t>200</a:t>
            </a:r>
            <a:endParaRPr lang="de-DE" sz="1100" b="0" dirty="0"/>
          </a:p>
        </p:txBody>
      </p:sp>
      <p:sp>
        <p:nvSpPr>
          <p:cNvPr id="2" name="Rechteck 1"/>
          <p:cNvSpPr/>
          <p:nvPr userDrawn="1"/>
        </p:nvSpPr>
        <p:spPr>
          <a:xfrm>
            <a:off x="-895604" y="1278091"/>
            <a:ext cx="446935" cy="532636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/>
              <a:t>0</a:t>
            </a:r>
          </a:p>
          <a:p>
            <a:pPr algn="ctr"/>
            <a:r>
              <a:rPr lang="de-DE" sz="1100" b="0" dirty="0" smtClean="0"/>
              <a:t>0</a:t>
            </a:r>
          </a:p>
          <a:p>
            <a:pPr algn="ctr"/>
            <a:r>
              <a:rPr lang="de-DE" sz="1100" b="0" dirty="0" smtClean="0"/>
              <a:t>0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895604" y="4448601"/>
            <a:ext cx="446935" cy="532636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170</a:t>
            </a:r>
          </a:p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209</a:t>
            </a:r>
          </a:p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227</a:t>
            </a:r>
            <a:endParaRPr lang="de-DE" sz="1100" b="0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-1066197" y="1"/>
            <a:ext cx="788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/>
                </a:solidFill>
              </a:rPr>
              <a:t>Farben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24" name="Textfeld 23"/>
          <p:cNvSpPr txBox="1"/>
          <p:nvPr userDrawn="1"/>
        </p:nvSpPr>
        <p:spPr>
          <a:xfrm>
            <a:off x="-1081711" y="1041335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Schwarz</a:t>
            </a:r>
            <a:endParaRPr lang="de-DE" sz="1050" b="0" dirty="0"/>
          </a:p>
        </p:txBody>
      </p:sp>
      <p:sp>
        <p:nvSpPr>
          <p:cNvPr id="26" name="Rechteck 25"/>
          <p:cNvSpPr/>
          <p:nvPr userDrawn="1"/>
        </p:nvSpPr>
        <p:spPr>
          <a:xfrm>
            <a:off x="-895604" y="525859"/>
            <a:ext cx="446935" cy="532636"/>
          </a:xfrm>
          <a:prstGeom prst="rect">
            <a:avLst/>
          </a:prstGeom>
          <a:solidFill>
            <a:srgbClr val="B5152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/>
              <a:t>181</a:t>
            </a:r>
          </a:p>
          <a:p>
            <a:pPr algn="ctr"/>
            <a:r>
              <a:rPr lang="de-DE" sz="1100" b="0" dirty="0" smtClean="0"/>
              <a:t>21</a:t>
            </a:r>
          </a:p>
          <a:p>
            <a:pPr algn="ctr"/>
            <a:r>
              <a:rPr lang="de-DE" sz="1100" b="0" dirty="0" smtClean="0"/>
              <a:t>43</a:t>
            </a:r>
            <a:endParaRPr lang="de-DE" sz="1100" b="0" dirty="0"/>
          </a:p>
        </p:txBody>
      </p:sp>
      <p:sp>
        <p:nvSpPr>
          <p:cNvPr id="27" name="Textfeld 26"/>
          <p:cNvSpPr txBox="1"/>
          <p:nvPr userDrawn="1"/>
        </p:nvSpPr>
        <p:spPr>
          <a:xfrm>
            <a:off x="-1199715" y="271942"/>
            <a:ext cx="10551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Alexianer Rot</a:t>
            </a:r>
            <a:endParaRPr lang="de-DE" sz="1050" b="0" dirty="0"/>
          </a:p>
        </p:txBody>
      </p:sp>
      <p:sp>
        <p:nvSpPr>
          <p:cNvPr id="28" name="Textfeld 27"/>
          <p:cNvSpPr txBox="1"/>
          <p:nvPr userDrawn="1"/>
        </p:nvSpPr>
        <p:spPr>
          <a:xfrm>
            <a:off x="-1081711" y="1793567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Silbergrau</a:t>
            </a:r>
            <a:endParaRPr lang="de-DE" sz="1050" b="0" dirty="0"/>
          </a:p>
        </p:txBody>
      </p:sp>
      <p:sp>
        <p:nvSpPr>
          <p:cNvPr id="34" name="Textfeld 33"/>
          <p:cNvSpPr txBox="1"/>
          <p:nvPr userDrawn="1"/>
        </p:nvSpPr>
        <p:spPr>
          <a:xfrm>
            <a:off x="-1252233" y="2545799"/>
            <a:ext cx="11601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Sekundär-Blau</a:t>
            </a:r>
            <a:endParaRPr lang="de-DE" sz="1050" b="0" dirty="0"/>
          </a:p>
        </p:txBody>
      </p:sp>
      <p:sp>
        <p:nvSpPr>
          <p:cNvPr id="29" name="Textfeld 28"/>
          <p:cNvSpPr txBox="1"/>
          <p:nvPr userDrawn="1"/>
        </p:nvSpPr>
        <p:spPr>
          <a:xfrm>
            <a:off x="-1141555" y="3298031"/>
            <a:ext cx="9388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Dunkelgrau</a:t>
            </a:r>
            <a:endParaRPr lang="de-DE" sz="1050" b="0" dirty="0"/>
          </a:p>
        </p:txBody>
      </p:sp>
      <p:sp>
        <p:nvSpPr>
          <p:cNvPr id="25" name="Rechteck 24"/>
          <p:cNvSpPr/>
          <p:nvPr userDrawn="1"/>
        </p:nvSpPr>
        <p:spPr>
          <a:xfrm>
            <a:off x="-895604" y="6255387"/>
            <a:ext cx="446935" cy="532636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/>
              <a:t>248</a:t>
            </a:r>
          </a:p>
          <a:p>
            <a:pPr algn="ctr"/>
            <a:r>
              <a:rPr lang="de-DE" sz="1100" b="0" dirty="0" smtClean="0"/>
              <a:t>148</a:t>
            </a:r>
          </a:p>
          <a:p>
            <a:pPr algn="ctr"/>
            <a:r>
              <a:rPr lang="de-DE" sz="1100" b="0" dirty="0" smtClean="0"/>
              <a:t>41</a:t>
            </a:r>
            <a:endParaRPr lang="de-DE" sz="1100" b="0" dirty="0"/>
          </a:p>
        </p:txBody>
      </p:sp>
      <p:sp>
        <p:nvSpPr>
          <p:cNvPr id="31" name="Textfeld 30"/>
          <p:cNvSpPr txBox="1"/>
          <p:nvPr userDrawn="1"/>
        </p:nvSpPr>
        <p:spPr>
          <a:xfrm>
            <a:off x="-1199139" y="5871878"/>
            <a:ext cx="10540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Sonderfarbe</a:t>
            </a:r>
          </a:p>
          <a:p>
            <a:pPr algn="ctr"/>
            <a:r>
              <a:rPr lang="de-DE" sz="1050" b="0" dirty="0" smtClean="0"/>
              <a:t>orange</a:t>
            </a:r>
            <a:endParaRPr lang="de-DE" sz="1050" b="0" dirty="0"/>
          </a:p>
        </p:txBody>
      </p:sp>
      <p:sp>
        <p:nvSpPr>
          <p:cNvPr id="23" name="Rechteck 22"/>
          <p:cNvSpPr/>
          <p:nvPr userDrawn="1"/>
        </p:nvSpPr>
        <p:spPr>
          <a:xfrm>
            <a:off x="-895604" y="5362418"/>
            <a:ext cx="446935" cy="532636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216</a:t>
            </a:r>
          </a:p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234</a:t>
            </a:r>
          </a:p>
          <a:p>
            <a:pPr algn="ctr"/>
            <a:r>
              <a:rPr lang="de-DE" sz="1100" b="0" dirty="0" smtClean="0">
                <a:solidFill>
                  <a:schemeClr val="tx1"/>
                </a:solidFill>
              </a:rPr>
              <a:t>242</a:t>
            </a:r>
            <a:endParaRPr lang="de-DE" sz="1100" b="0" dirty="0">
              <a:solidFill>
                <a:schemeClr val="tx1"/>
              </a:solidFill>
            </a:endParaRPr>
          </a:p>
        </p:txBody>
      </p:sp>
      <p:sp>
        <p:nvSpPr>
          <p:cNvPr id="32" name="Textfeld 31"/>
          <p:cNvSpPr txBox="1"/>
          <p:nvPr userDrawn="1"/>
        </p:nvSpPr>
        <p:spPr>
          <a:xfrm>
            <a:off x="-1239021" y="4050263"/>
            <a:ext cx="1133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Sekundär-Blau</a:t>
            </a:r>
          </a:p>
          <a:p>
            <a:pPr algn="ctr"/>
            <a:r>
              <a:rPr lang="de-DE" sz="1050" b="0" dirty="0" smtClean="0"/>
              <a:t>(44%)</a:t>
            </a:r>
            <a:endParaRPr lang="de-DE" sz="1050" b="0" dirty="0"/>
          </a:p>
        </p:txBody>
      </p:sp>
      <p:sp>
        <p:nvSpPr>
          <p:cNvPr id="9" name="Rechteck 8"/>
          <p:cNvSpPr/>
          <p:nvPr userDrawn="1"/>
        </p:nvSpPr>
        <p:spPr>
          <a:xfrm>
            <a:off x="-895604" y="3534787"/>
            <a:ext cx="446935" cy="532636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0" dirty="0" smtClean="0"/>
              <a:t>74</a:t>
            </a:r>
          </a:p>
          <a:p>
            <a:pPr algn="ctr"/>
            <a:r>
              <a:rPr lang="de-DE" sz="1100" b="0" dirty="0" smtClean="0"/>
              <a:t>74</a:t>
            </a:r>
          </a:p>
          <a:p>
            <a:pPr algn="ctr"/>
            <a:r>
              <a:rPr lang="de-DE" sz="1100" b="0" dirty="0" smtClean="0"/>
              <a:t>74</a:t>
            </a:r>
            <a:endParaRPr lang="de-DE" sz="1100" b="0" dirty="0"/>
          </a:p>
        </p:txBody>
      </p:sp>
      <p:sp>
        <p:nvSpPr>
          <p:cNvPr id="35" name="Textfeld 34"/>
          <p:cNvSpPr txBox="1"/>
          <p:nvPr userDrawn="1"/>
        </p:nvSpPr>
        <p:spPr>
          <a:xfrm>
            <a:off x="-1239021" y="4964077"/>
            <a:ext cx="1133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0" dirty="0" smtClean="0"/>
              <a:t>Sekundär-Blau</a:t>
            </a:r>
          </a:p>
          <a:p>
            <a:pPr algn="ctr"/>
            <a:r>
              <a:rPr lang="de-DE" sz="1050" b="0" dirty="0" smtClean="0"/>
              <a:t>(20%)</a:t>
            </a:r>
            <a:endParaRPr lang="de-DE" sz="1050" b="0" dirty="0"/>
          </a:p>
        </p:txBody>
      </p:sp>
    </p:spTree>
    <p:extLst>
      <p:ext uri="{BB962C8B-B14F-4D97-AF65-F5344CB8AC3E}">
        <p14:creationId xmlns:p14="http://schemas.microsoft.com/office/powerpoint/2010/main" val="160005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5" r:id="rId3"/>
    <p:sldLayoutId id="2147483680" r:id="rId4"/>
    <p:sldLayoutId id="214748367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61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5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1015" y="1705707"/>
            <a:ext cx="579976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Bahnschrift" panose="020B0502040204020203" pitchFamily="34" charset="0"/>
                <a:cs typeface="72 Monospace" panose="020B0509030603020204" pitchFamily="49" charset="0"/>
              </a:rPr>
              <a:t>Haus Augustinus</a:t>
            </a:r>
            <a: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  <a:t/>
            </a:r>
            <a:b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</a:br>
            <a:r>
              <a:rPr lang="de-DE" sz="1400" b="1" cap="all" dirty="0" smtClean="0">
                <a:latin typeface="Bahnschrift" panose="020B0502040204020203" pitchFamily="34" charset="0"/>
              </a:rPr>
              <a:t>Stationäre   Außerklinische   Intensivpflege</a:t>
            </a:r>
            <a:endParaRPr lang="de-DE" sz="1400" b="1" cap="all" dirty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76" y="123092"/>
            <a:ext cx="618122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524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343" y="124351"/>
            <a:ext cx="10056201" cy="673364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11015" y="1705707"/>
            <a:ext cx="5776547" cy="38779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Bahnschrift" panose="020B0502040204020203" pitchFamily="34" charset="0"/>
                <a:cs typeface="72 Monospace" panose="020B0509030603020204" pitchFamily="49" charset="0"/>
              </a:rPr>
              <a:t>Haus Augustinus</a:t>
            </a:r>
            <a: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  <a:t/>
            </a:r>
            <a:b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</a:br>
            <a:endParaRPr lang="de-DE" sz="2000" b="1" cap="all" dirty="0">
              <a:latin typeface="Bahnschrift" panose="020B0502040204020203" pitchFamily="34" charset="0"/>
            </a:endParaRPr>
          </a:p>
          <a:p>
            <a:r>
              <a:rPr lang="de-DE" sz="2000" b="1" cap="all" dirty="0" smtClean="0">
                <a:latin typeface="Bahnschrift" panose="020B0502040204020203" pitchFamily="34" charset="0"/>
              </a:rPr>
              <a:t>18 </a:t>
            </a:r>
            <a:r>
              <a:rPr lang="de-DE" sz="2000" b="1" cap="all" dirty="0" err="1" smtClean="0">
                <a:latin typeface="Bahnschrift" panose="020B0502040204020203" pitchFamily="34" charset="0"/>
              </a:rPr>
              <a:t>bewohner</a:t>
            </a:r>
            <a:r>
              <a:rPr lang="de-DE" sz="2000" b="1" cap="all" dirty="0" smtClean="0">
                <a:latin typeface="Bahnschrift" panose="020B0502040204020203" pitchFamily="34" charset="0"/>
              </a:rPr>
              <a:t>/innen</a:t>
            </a:r>
          </a:p>
          <a:p>
            <a:endParaRPr lang="de-DE" sz="2000" b="1" cap="all" dirty="0" smtClean="0">
              <a:latin typeface="Bahnschrift" panose="020B0502040204020203" pitchFamily="34" charset="0"/>
            </a:endParaRPr>
          </a:p>
          <a:p>
            <a:r>
              <a:rPr lang="de-DE" sz="2000" b="1" cap="all" dirty="0" smtClean="0">
                <a:latin typeface="Bahnschrift" panose="020B0502040204020203" pitchFamily="34" charset="0"/>
              </a:rPr>
              <a:t>Drei  Identische Bereiche  zu jeweils 6 Bewohner/innen </a:t>
            </a:r>
          </a:p>
          <a:p>
            <a:endParaRPr lang="de-DE" sz="2000" b="1" cap="all" dirty="0" smtClean="0">
              <a:latin typeface="Bahnschrift" panose="020B0502040204020203" pitchFamily="34" charset="0"/>
            </a:endParaRPr>
          </a:p>
          <a:p>
            <a:r>
              <a:rPr lang="de-DE" sz="2000" b="1" cap="all" dirty="0" smtClean="0">
                <a:latin typeface="Bahnschrift" panose="020B0502040204020203" pitchFamily="34" charset="0"/>
              </a:rPr>
              <a:t>Alle Bereiche Ausgestattet mit Küchenbereich, Wohnbereich und </a:t>
            </a:r>
            <a:r>
              <a:rPr lang="de-DE" sz="2000" b="1" cap="all" dirty="0" smtClean="0">
                <a:latin typeface="Bahnschrift" panose="020B0502040204020203" pitchFamily="34" charset="0"/>
              </a:rPr>
              <a:t>Terrasse</a:t>
            </a:r>
            <a:endParaRPr lang="de-DE" sz="2000" b="1" cap="all" dirty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267" y="114691"/>
            <a:ext cx="5410668" cy="67696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20" y="123483"/>
            <a:ext cx="4539292" cy="34022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21" y="3525714"/>
            <a:ext cx="4539292" cy="335866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11015" y="1705707"/>
            <a:ext cx="3587252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Bahnschrift" panose="020B0502040204020203" pitchFamily="34" charset="0"/>
                <a:cs typeface="72 Monospace" panose="020B0509030603020204" pitchFamily="49" charset="0"/>
              </a:rPr>
              <a:t>Haus Augustinus</a:t>
            </a:r>
            <a: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  <a:t/>
            </a:r>
            <a:b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</a:br>
            <a:endParaRPr lang="de-DE" sz="2000" b="1" cap="all" dirty="0">
              <a:latin typeface="Bahnschrift" panose="020B0502040204020203" pitchFamily="34" charset="0"/>
            </a:endParaRPr>
          </a:p>
          <a:p>
            <a:r>
              <a:rPr lang="de-DE" sz="2000" b="1" cap="all" dirty="0" smtClean="0">
                <a:latin typeface="Bahnschrift" panose="020B0502040204020203" pitchFamily="34" charset="0"/>
              </a:rPr>
              <a:t>2017       </a:t>
            </a:r>
            <a:r>
              <a:rPr lang="de-DE" sz="2000" b="1" cap="all" dirty="0" err="1" smtClean="0">
                <a:latin typeface="Bahnschrift" panose="020B0502040204020203" pitchFamily="34" charset="0"/>
              </a:rPr>
              <a:t>PlANUNG</a:t>
            </a:r>
            <a:endParaRPr lang="de-DE" sz="2000" b="1" cap="all" dirty="0" smtClean="0">
              <a:latin typeface="Bahnschrift" panose="020B0502040204020203" pitchFamily="34" charset="0"/>
            </a:endParaRPr>
          </a:p>
          <a:p>
            <a:endParaRPr lang="de-DE" sz="2000" b="1" cap="all" dirty="0" smtClean="0">
              <a:latin typeface="Bahnschrift" panose="020B0502040204020203" pitchFamily="34" charset="0"/>
            </a:endParaRPr>
          </a:p>
          <a:p>
            <a:r>
              <a:rPr lang="de-DE" sz="2000" b="1" cap="all" dirty="0" smtClean="0">
                <a:latin typeface="Bahnschrift" panose="020B0502040204020203" pitchFamily="34" charset="0"/>
              </a:rPr>
              <a:t>2020       </a:t>
            </a:r>
            <a:r>
              <a:rPr lang="de-DE" sz="2000" b="1" cap="all" dirty="0" err="1" smtClean="0">
                <a:latin typeface="Bahnschrift" panose="020B0502040204020203" pitchFamily="34" charset="0"/>
              </a:rPr>
              <a:t>fertigstellung</a:t>
            </a:r>
            <a:endParaRPr lang="de-DE" sz="2000" b="1" cap="all" dirty="0" smtClean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549518" y="114691"/>
            <a:ext cx="46800" cy="67696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8568572" y="3525714"/>
            <a:ext cx="4539290" cy="457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19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1015" y="1705707"/>
            <a:ext cx="3587252" cy="1661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Bahnschrift" panose="020B0502040204020203" pitchFamily="34" charset="0"/>
                <a:cs typeface="72 Monospace" panose="020B0509030603020204" pitchFamily="49" charset="0"/>
              </a:rPr>
              <a:t>Haus Augustinus</a:t>
            </a:r>
            <a:r>
              <a:rPr lang="de-DE" sz="4400" b="1" dirty="0">
                <a:latin typeface="Bahnschrift" panose="020B0502040204020203" pitchFamily="34" charset="0"/>
                <a:cs typeface="72 Monospace" panose="020B0509030603020204" pitchFamily="49" charset="0"/>
              </a:rPr>
              <a:t/>
            </a:r>
            <a:br>
              <a:rPr lang="de-DE" sz="4400" b="1" dirty="0">
                <a:latin typeface="Bahnschrift" panose="020B0502040204020203" pitchFamily="34" charset="0"/>
                <a:cs typeface="72 Monospace" panose="020B0509030603020204" pitchFamily="49" charset="0"/>
              </a:rPr>
            </a:br>
            <a:endParaRPr lang="de-DE" sz="2000" b="1" cap="all" dirty="0">
              <a:latin typeface="Bahnschrift" panose="020B0502040204020203" pitchFamily="34" charset="0"/>
            </a:endParaRPr>
          </a:p>
          <a:p>
            <a:r>
              <a:rPr lang="de-DE" dirty="0" smtClean="0">
                <a:latin typeface="Bahnschrift" panose="020B0502040204020203" pitchFamily="34" charset="0"/>
              </a:rPr>
              <a:t>3 Flure zu 6 Bewohnern</a:t>
            </a:r>
          </a:p>
          <a:p>
            <a:r>
              <a:rPr lang="de-DE" dirty="0" smtClean="0">
                <a:latin typeface="Bahnschrift" panose="020B0502040204020203" pitchFamily="34" charset="0"/>
              </a:rPr>
              <a:t>Mit Küchen und Aufenthaltsbereichen</a:t>
            </a:r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549518" y="114691"/>
            <a:ext cx="46800" cy="67696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8568572" y="3525714"/>
            <a:ext cx="4539290" cy="4571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066" y="4659923"/>
            <a:ext cx="2919047" cy="218928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68" y="114691"/>
            <a:ext cx="2889687" cy="21672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67" y="2391900"/>
            <a:ext cx="2907647" cy="21807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/>
          <a:stretch/>
        </p:blipFill>
        <p:spPr>
          <a:xfrm>
            <a:off x="4981574" y="106066"/>
            <a:ext cx="4248109" cy="672963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413131" y="439615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</a:rPr>
              <a:t>Flur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9499702" y="331893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Küchenblock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527499" y="2612137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Aufenthalt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9473851" y="4779291"/>
            <a:ext cx="1642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Wohnbereich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3530544"/>
            <a:ext cx="4548575" cy="3236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68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06" y="2356732"/>
            <a:ext cx="2889829" cy="220686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06" y="4651131"/>
            <a:ext cx="2884129" cy="219807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11015" y="1705707"/>
            <a:ext cx="3587252" cy="51398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Bahnschrift" panose="020B0502040204020203" pitchFamily="34" charset="0"/>
                <a:cs typeface="72 Monospace" panose="020B0509030603020204" pitchFamily="49" charset="0"/>
              </a:rPr>
              <a:t>Haus Augustinus</a:t>
            </a:r>
            <a: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  <a:t/>
            </a:r>
            <a:b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</a:br>
            <a:endParaRPr lang="de-DE" sz="2000" b="1" cap="all" dirty="0">
              <a:latin typeface="Bahnschrift" panose="020B0502040204020203" pitchFamily="34" charset="0"/>
            </a:endParaRPr>
          </a:p>
          <a:p>
            <a:r>
              <a:rPr lang="de-DE" dirty="0"/>
              <a:t> </a:t>
            </a:r>
          </a:p>
          <a:p>
            <a:r>
              <a:rPr lang="de-DE" sz="1600" dirty="0"/>
              <a:t>Bewohnerzimmer		16,6 qm</a:t>
            </a:r>
          </a:p>
          <a:p>
            <a:r>
              <a:rPr lang="de-DE" sz="1600" dirty="0"/>
              <a:t>Abstellraum/Küche	  	5,4 qm</a:t>
            </a:r>
          </a:p>
          <a:p>
            <a:r>
              <a:rPr lang="de-DE" sz="1600" dirty="0"/>
              <a:t>Bad			  	</a:t>
            </a:r>
            <a:r>
              <a:rPr lang="de-DE" sz="1600" u="sng" dirty="0"/>
              <a:t>5,9 qm</a:t>
            </a:r>
            <a:endParaRPr lang="de-DE" sz="1600" dirty="0"/>
          </a:p>
          <a:p>
            <a:r>
              <a:rPr lang="de-DE" sz="1600" dirty="0"/>
              <a:t> </a:t>
            </a:r>
          </a:p>
          <a:p>
            <a:r>
              <a:rPr lang="de-DE" sz="1600" u="dbl" dirty="0"/>
              <a:t>Summe				27,9 qm</a:t>
            </a:r>
            <a:endParaRPr lang="de-DE" sz="1600" dirty="0"/>
          </a:p>
          <a:p>
            <a:r>
              <a:rPr lang="de-DE" sz="1600" dirty="0"/>
              <a:t> </a:t>
            </a:r>
          </a:p>
          <a:p>
            <a:r>
              <a:rPr lang="de-DE" sz="1600" dirty="0"/>
              <a:t> </a:t>
            </a:r>
          </a:p>
          <a:p>
            <a:r>
              <a:rPr lang="de-DE" sz="1600" dirty="0"/>
              <a:t>Küche Wohnbereich		45 qm</a:t>
            </a:r>
          </a:p>
          <a:p>
            <a:r>
              <a:rPr lang="de-DE" sz="1600" dirty="0"/>
              <a:t>Wohnzimmer			30 qm</a:t>
            </a:r>
          </a:p>
          <a:p>
            <a:r>
              <a:rPr lang="de-DE" sz="1600" dirty="0"/>
              <a:t>Flur Wohnbereich		45 qm</a:t>
            </a:r>
          </a:p>
          <a:p>
            <a:r>
              <a:rPr lang="de-DE" sz="1600" dirty="0"/>
              <a:t> </a:t>
            </a:r>
          </a:p>
          <a:p>
            <a:r>
              <a:rPr lang="de-DE" sz="1600" u="dbl" dirty="0"/>
              <a:t>Summe p. </a:t>
            </a:r>
            <a:r>
              <a:rPr lang="de-DE" sz="1600" u="dbl" dirty="0" err="1"/>
              <a:t>Bew</a:t>
            </a:r>
            <a:r>
              <a:rPr lang="de-DE" sz="1600" u="dbl" dirty="0"/>
              <a:t>. (1 </a:t>
            </a:r>
            <a:r>
              <a:rPr lang="de-DE" sz="1600" u="dbl" dirty="0" smtClean="0"/>
              <a:t>von 6</a:t>
            </a:r>
            <a:r>
              <a:rPr lang="de-DE" sz="1600" u="dbl" dirty="0"/>
              <a:t>)	</a:t>
            </a:r>
            <a:r>
              <a:rPr lang="de-DE" sz="1600" u="dbl" dirty="0" smtClean="0"/>
              <a:t>          47,9 </a:t>
            </a:r>
            <a:r>
              <a:rPr lang="de-DE" sz="1600" u="dbl" dirty="0"/>
              <a:t>qm</a:t>
            </a:r>
            <a:endParaRPr lang="de-DE" sz="1600" dirty="0"/>
          </a:p>
          <a:p>
            <a:r>
              <a:rPr lang="de-DE" sz="1200" dirty="0"/>
              <a:t> </a:t>
            </a:r>
          </a:p>
          <a:p>
            <a:r>
              <a:rPr lang="de-DE" sz="1200" dirty="0"/>
              <a:t> </a:t>
            </a:r>
          </a:p>
          <a:p>
            <a:r>
              <a:rPr lang="de-DE" sz="1200" dirty="0"/>
              <a:t> </a:t>
            </a:r>
            <a:endParaRPr lang="de-DE" sz="2000" b="1" cap="all" dirty="0" smtClean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549518" y="114691"/>
            <a:ext cx="46800" cy="67696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994031" y="439615"/>
            <a:ext cx="1781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</a:rPr>
              <a:t>6 Zimmer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474747" y="2612137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Anrichte/Abstellraum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9473851" y="4779291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Bad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07" y="132062"/>
            <a:ext cx="2854569" cy="2140927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9473851" y="237622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Appartement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i_196a55709088cb35936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941" y="112195"/>
            <a:ext cx="5052760" cy="67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74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07" y="4651131"/>
            <a:ext cx="2947541" cy="221065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07" y="2372608"/>
            <a:ext cx="2947541" cy="221065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11015" y="1362800"/>
            <a:ext cx="3587252" cy="53245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latin typeface="Bahnschrift" panose="020B0502040204020203" pitchFamily="34" charset="0"/>
                <a:cs typeface="72 Monospace" panose="020B0509030603020204" pitchFamily="49" charset="0"/>
              </a:rPr>
              <a:t>Haus Augustinus</a:t>
            </a:r>
            <a: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  <a:t/>
            </a:r>
            <a:b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</a:br>
            <a:endParaRPr lang="de-DE" sz="2000" b="1" cap="all" dirty="0">
              <a:latin typeface="Bahnschrift" panose="020B0502040204020203" pitchFamily="34" charset="0"/>
            </a:endParaRPr>
          </a:p>
          <a:p>
            <a:r>
              <a:rPr lang="de-DE" sz="2000" b="1" cap="all" dirty="0" smtClean="0">
                <a:latin typeface="Bahnschrift" panose="020B0502040204020203" pitchFamily="34" charset="0"/>
              </a:rPr>
              <a:t>03 2021  Eröffnung</a:t>
            </a:r>
            <a:endParaRPr lang="de-DE" sz="2000" b="1" cap="all" dirty="0">
              <a:latin typeface="Bahnschrift" panose="020B0502040204020203" pitchFamily="34" charset="0"/>
            </a:endParaRPr>
          </a:p>
          <a:p>
            <a:r>
              <a:rPr lang="de-DE" sz="2000" b="1" cap="all" dirty="0" smtClean="0">
                <a:latin typeface="Bahnschrift" panose="020B0502040204020203" pitchFamily="34" charset="0"/>
              </a:rPr>
              <a:t>Belegung 04/25</a:t>
            </a:r>
            <a:r>
              <a:rPr lang="de-DE" sz="2000" b="1" cap="all" dirty="0" smtClean="0">
                <a:latin typeface="Bahnschrift" panose="020B0502040204020203" pitchFamily="34" charset="0"/>
              </a:rPr>
              <a:t>	89 </a:t>
            </a:r>
            <a:r>
              <a:rPr lang="de-DE" sz="2000" b="1" cap="all" dirty="0" smtClean="0">
                <a:latin typeface="Bahnschrift" panose="020B0502040204020203" pitchFamily="34" charset="0"/>
              </a:rPr>
              <a:t>%</a:t>
            </a:r>
            <a:endParaRPr lang="de-DE" sz="2000" b="1" cap="all" dirty="0">
              <a:latin typeface="Bahnschrift" panose="020B0502040204020203" pitchFamily="34" charset="0"/>
            </a:endParaRP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Quote		 </a:t>
            </a:r>
            <a:r>
              <a:rPr lang="de-DE" sz="1400" b="1" cap="all" dirty="0" smtClean="0">
                <a:latin typeface="Bahnschrift" panose="020B0502040204020203" pitchFamily="34" charset="0"/>
              </a:rPr>
              <a:t>1:3</a:t>
            </a:r>
            <a:endParaRPr lang="de-DE" sz="1400" b="1" cap="all" dirty="0" smtClean="0">
              <a:latin typeface="Bahnschrift" panose="020B0502040204020203" pitchFamily="34" charset="0"/>
            </a:endParaRP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VZÄ    </a:t>
            </a:r>
            <a:r>
              <a:rPr lang="de-DE" sz="1400" b="1" cap="all" dirty="0" smtClean="0">
                <a:latin typeface="Bahnschrift" panose="020B0502040204020203" pitchFamily="34" charset="0"/>
              </a:rPr>
              <a:t>PFK        </a:t>
            </a:r>
            <a:r>
              <a:rPr lang="de-DE" sz="1400" b="1" cap="all" dirty="0" smtClean="0">
                <a:latin typeface="Bahnschrift" panose="020B0502040204020203" pitchFamily="34" charset="0"/>
              </a:rPr>
              <a:t>	</a:t>
            </a:r>
            <a:r>
              <a:rPr lang="de-DE" sz="1400" b="1" cap="all" dirty="0" smtClean="0">
                <a:latin typeface="Bahnschrift" panose="020B0502040204020203" pitchFamily="34" charset="0"/>
              </a:rPr>
              <a:t>36,5 </a:t>
            </a:r>
            <a:endParaRPr lang="de-DE" sz="1400" b="1" cap="all" dirty="0" smtClean="0">
              <a:latin typeface="Bahnschrift" panose="020B0502040204020203" pitchFamily="34" charset="0"/>
            </a:endParaRP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HC     </a:t>
            </a:r>
            <a:r>
              <a:rPr lang="de-DE" sz="1400" b="1" cap="all" dirty="0" smtClean="0">
                <a:latin typeface="Bahnschrift" panose="020B0502040204020203" pitchFamily="34" charset="0"/>
              </a:rPr>
              <a:t>  PFK         </a:t>
            </a:r>
            <a:r>
              <a:rPr lang="de-DE" sz="1400" b="1" cap="all" dirty="0" smtClean="0">
                <a:latin typeface="Bahnschrift" panose="020B0502040204020203" pitchFamily="34" charset="0"/>
              </a:rPr>
              <a:t>	</a:t>
            </a:r>
            <a:r>
              <a:rPr lang="de-DE" sz="1400" b="1" cap="all" dirty="0" smtClean="0">
                <a:latin typeface="Bahnschrift" panose="020B0502040204020203" pitchFamily="34" charset="0"/>
              </a:rPr>
              <a:t>65</a:t>
            </a:r>
            <a:br>
              <a:rPr lang="de-DE" sz="1400" b="1" cap="all" dirty="0" smtClean="0">
                <a:latin typeface="Bahnschrift" panose="020B0502040204020203" pitchFamily="34" charset="0"/>
              </a:rPr>
            </a:br>
            <a:r>
              <a:rPr lang="de-DE" sz="1400" b="1" cap="all" dirty="0" smtClean="0">
                <a:latin typeface="Bahnschrift" panose="020B0502040204020203" pitchFamily="34" charset="0"/>
              </a:rPr>
              <a:t>PDL + Vertr. + Atmungstherapeut + </a:t>
            </a:r>
            <a:r>
              <a:rPr lang="de-DE" sz="1400" b="1" cap="all" dirty="0" err="1" smtClean="0">
                <a:latin typeface="Bahnschrift" panose="020B0502040204020203" pitchFamily="34" charset="0"/>
              </a:rPr>
              <a:t>Casemmanagemet</a:t>
            </a:r>
            <a:r>
              <a:rPr lang="de-DE" sz="1400" b="1" cap="all" dirty="0" smtClean="0">
                <a:latin typeface="Bahnschrift" panose="020B0502040204020203" pitchFamily="34" charset="0"/>
              </a:rPr>
              <a:t> ( ca. 3 VZÄ)</a:t>
            </a:r>
            <a:endParaRPr lang="de-DE" sz="1400" b="1" cap="all" dirty="0" smtClean="0">
              <a:latin typeface="Bahnschrift" panose="020B0502040204020203" pitchFamily="34" charset="0"/>
            </a:endParaRPr>
          </a:p>
          <a:p>
            <a:endParaRPr lang="de-DE" sz="1400" b="1" cap="all" dirty="0">
              <a:latin typeface="Bahnschrift" panose="020B0502040204020203" pitchFamily="34" charset="0"/>
            </a:endParaRP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Therapie </a:t>
            </a:r>
            <a:r>
              <a:rPr lang="de-DE" sz="1400" b="1" cap="all" dirty="0" smtClean="0">
                <a:latin typeface="Bahnschrift" panose="020B0502040204020203" pitchFamily="34" charset="0"/>
              </a:rPr>
              <a:t>- </a:t>
            </a:r>
            <a:r>
              <a:rPr lang="de-DE" sz="1400" b="1" cap="all" dirty="0" err="1" smtClean="0">
                <a:latin typeface="Bahnschrift" panose="020B0502040204020203" pitchFamily="34" charset="0"/>
              </a:rPr>
              <a:t>Physio</a:t>
            </a:r>
            <a:r>
              <a:rPr lang="de-DE" sz="1400" b="1" cap="all" dirty="0" smtClean="0">
                <a:latin typeface="Bahnschrift" panose="020B0502040204020203" pitchFamily="34" charset="0"/>
              </a:rPr>
              <a:t>, Logo, Ergo (2,5 VZÄ)</a:t>
            </a: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Betreuung (0,75 VZÄ)</a:t>
            </a:r>
            <a:endParaRPr lang="de-DE" sz="1400" b="1" cap="all" dirty="0" smtClean="0">
              <a:latin typeface="Bahnschrift" panose="020B0502040204020203" pitchFamily="34" charset="0"/>
            </a:endParaRPr>
          </a:p>
          <a:p>
            <a:endParaRPr lang="de-DE" sz="1400" b="1" cap="all" dirty="0">
              <a:latin typeface="Bahnschrift" panose="020B0502040204020203" pitchFamily="34" charset="0"/>
            </a:endParaRP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6 </a:t>
            </a:r>
            <a:r>
              <a:rPr lang="de-DE" sz="1400" b="1" cap="all" dirty="0" err="1" smtClean="0">
                <a:latin typeface="Bahnschrift" panose="020B0502040204020203" pitchFamily="34" charset="0"/>
              </a:rPr>
              <a:t>PflegeArbeitsPlätze</a:t>
            </a:r>
            <a:r>
              <a:rPr lang="de-DE" sz="1400" b="1" cap="all" dirty="0" smtClean="0">
                <a:latin typeface="Bahnschrift" panose="020B0502040204020203" pitchFamily="34" charset="0"/>
              </a:rPr>
              <a:t>  </a:t>
            </a:r>
            <a:r>
              <a:rPr lang="de-DE" sz="1400" b="1" cap="all" dirty="0" smtClean="0">
                <a:latin typeface="Bahnschrift" panose="020B0502040204020203" pitchFamily="34" charset="0"/>
              </a:rPr>
              <a:t>EDV</a:t>
            </a: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5 </a:t>
            </a:r>
            <a:r>
              <a:rPr lang="de-DE" sz="1400" b="1" cap="all" dirty="0" err="1" smtClean="0">
                <a:latin typeface="Bahnschrift" panose="020B0502040204020203" pitchFamily="34" charset="0"/>
              </a:rPr>
              <a:t>BüroArbeitsplätze</a:t>
            </a:r>
            <a:endParaRPr lang="de-DE" sz="1400" b="1" cap="all" dirty="0" smtClean="0">
              <a:latin typeface="Bahnschrift" panose="020B0502040204020203" pitchFamily="34" charset="0"/>
            </a:endParaRPr>
          </a:p>
          <a:p>
            <a:endParaRPr lang="de-DE" sz="1400" b="1" cap="all" dirty="0">
              <a:latin typeface="Bahnschrift" panose="020B0502040204020203" pitchFamily="34" charset="0"/>
            </a:endParaRP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Hausärztliche </a:t>
            </a:r>
            <a:r>
              <a:rPr lang="de-DE" sz="1400" b="1" cap="all" dirty="0" err="1" smtClean="0">
                <a:latin typeface="Bahnschrift" panose="020B0502040204020203" pitchFamily="34" charset="0"/>
              </a:rPr>
              <a:t>versorgung</a:t>
            </a:r>
            <a:r>
              <a:rPr lang="de-DE" sz="1400" b="1" cap="all" dirty="0" smtClean="0">
                <a:latin typeface="Bahnschrift" panose="020B0502040204020203" pitchFamily="34" charset="0"/>
              </a:rPr>
              <a:t>  (AN/ICU)</a:t>
            </a: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Neurologie, Urologie</a:t>
            </a:r>
          </a:p>
          <a:p>
            <a:r>
              <a:rPr lang="de-DE" sz="1400" b="1" cap="all" dirty="0" smtClean="0">
                <a:latin typeface="Bahnschrift" panose="020B0502040204020203" pitchFamily="34" charset="0"/>
              </a:rPr>
              <a:t>Kooperation mit KH Pneumologie, </a:t>
            </a:r>
            <a:r>
              <a:rPr lang="de-DE" sz="1400" b="1" cap="all" dirty="0" err="1" smtClean="0">
                <a:latin typeface="Bahnschrift" panose="020B0502040204020203" pitchFamily="34" charset="0"/>
              </a:rPr>
              <a:t>Weaning</a:t>
            </a:r>
            <a:r>
              <a:rPr lang="de-DE" sz="1400" b="1" cap="all" dirty="0" smtClean="0">
                <a:latin typeface="Bahnschrift" panose="020B0502040204020203" pitchFamily="34" charset="0"/>
              </a:rPr>
              <a:t> Abt., Palliativnetz, Apotheke, Provider Hilfsmittel, </a:t>
            </a:r>
            <a:r>
              <a:rPr lang="de-DE" sz="1400" b="1" cap="all" dirty="0" err="1" smtClean="0">
                <a:latin typeface="Bahnschrift" panose="020B0502040204020203" pitchFamily="34" charset="0"/>
              </a:rPr>
              <a:t>Ehrenamtl</a:t>
            </a:r>
            <a:r>
              <a:rPr lang="de-DE" sz="1400" b="1" cap="all" dirty="0" smtClean="0">
                <a:latin typeface="Bahnschrift" panose="020B0502040204020203" pitchFamily="34" charset="0"/>
              </a:rPr>
              <a:t>. Angebote</a:t>
            </a:r>
            <a:endParaRPr lang="de-DE" sz="1400" b="1" cap="all" dirty="0" smtClean="0">
              <a:latin typeface="Bahnschrift" panose="020B0502040204020203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549518" y="114691"/>
            <a:ext cx="46800" cy="67696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4994031" y="439615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</a:rPr>
              <a:t>Zimmer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9474747" y="2612137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Lager/Akten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9473851" y="4779291"/>
            <a:ext cx="2672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Medikamentenschrank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689" y="114691"/>
            <a:ext cx="5050888" cy="6734517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4337842" y="254949"/>
            <a:ext cx="2662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>
                <a:solidFill>
                  <a:schemeClr val="bg1"/>
                </a:solidFill>
              </a:rPr>
              <a:t>Pflegestützpunkt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794" t="115341" r="134794" b="-79176"/>
          <a:stretch/>
        </p:blipFill>
        <p:spPr>
          <a:xfrm>
            <a:off x="6060280" y="4133850"/>
            <a:ext cx="2607469" cy="2219325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3214"/>
          <a:stretch/>
        </p:blipFill>
        <p:spPr>
          <a:xfrm>
            <a:off x="9251030" y="123825"/>
            <a:ext cx="2939493" cy="2181225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9395992" y="139328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Büro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7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1015" y="1705707"/>
            <a:ext cx="579976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800" dirty="0">
                <a:latin typeface="Bahnschrift" panose="020B0502040204020203" pitchFamily="34" charset="0"/>
                <a:cs typeface="72 Monospace" panose="020B0509030603020204" pitchFamily="49" charset="0"/>
              </a:rPr>
              <a:t>Haus Augustinus</a:t>
            </a:r>
            <a: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  <a:t/>
            </a:r>
            <a:br>
              <a:rPr lang="de-DE" sz="4400" dirty="0">
                <a:latin typeface="Bahnschrift" panose="020B0502040204020203" pitchFamily="34" charset="0"/>
                <a:cs typeface="72 Monospace" panose="020B0509030603020204" pitchFamily="49" charset="0"/>
              </a:rPr>
            </a:br>
            <a:r>
              <a:rPr lang="de-DE" sz="1400" b="1" cap="all" dirty="0" smtClean="0">
                <a:latin typeface="Bahnschrift" panose="020B0502040204020203" pitchFamily="34" charset="0"/>
              </a:rPr>
              <a:t>Stationäre   Außerklinische   Intensivpflege</a:t>
            </a:r>
            <a:endParaRPr lang="de-DE" sz="1400" b="1" cap="all" dirty="0">
              <a:latin typeface="Bahnschrift" panose="020B0502040204020203" pitchFamily="34" charset="0"/>
            </a:endParaRPr>
          </a:p>
          <a:p>
            <a:endParaRPr lang="de-DE" dirty="0">
              <a:latin typeface="Bahnschrift" panose="020B0502040204020203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76" y="123092"/>
            <a:ext cx="6181224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69422" y="4139293"/>
            <a:ext cx="3380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Vielen Dank</a:t>
            </a:r>
            <a:endParaRPr lang="de-DE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555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27ab112a-68a0-4aa9-b20a-b9ec70317123"/>
  <p:tag name="EE4P_AGENDAWIZARD" val="&lt;ee4p&gt;&lt;layouts&gt;&lt;layout name=&quot;Line Circle&quot; id=&quot;1_6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13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shadow visible=&quot;0&quot; /&gt;&lt;/standard&gt;&lt;agenda name=&quot;New Agenda&quot; title=&quot;Agenda&quot; subtitle=&quot;&quot; sizingModeId=&quot;2&quot; fontSize=&quot;16&quot; fontSizeAuto=&quot;1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position left=&quot;40.49992&quot; top=&quot;135.25&quot; width=&quot;878.8124&quot; height=&quot;350.2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|10.5|11|12|14|16|18&quot; allowedTimeFormatIds=&quot;1|2|3&quot; slideLayout=&quot;11&quot; customLayoutName=&quot;&quot; customLayoutIndex=&quot;2&quot; showBreak=&quot;1&quot; singleAgendaSlideSelected=&quot;0&quot; backupSlideTitle=&quot;Backup: %agendaName%&quot; topMargin=&quot;0&quot; leftMargin=&quot;0&quot; allowedLevels=&quot;4&quot; itemNoFormats=&quot;{1}¦{1}.{2}¦{3:alphaLC}¦{3:alphaLC}.{4:alphaLC}&quot; /&gt;&lt;!-- Agenda item formats --&gt;&lt;cases&gt;&lt;case level=&quot;1&quot; selected=&quot;0&quot; break=&quot;0&quot; topMinSpacing=&quot;8&quot; topMaxSpacing=&quot;15&quot; bottomMinSpacing=&quot;0&quot; bottomMaxSpacing=&quot;0&quot;&gt;&lt;element field=&quot;itemno&quot; type=&quot;autoshape&quot; autoShapeType=&quot;9&quot; indent=&quot;(level-1)*36.50472*scale*fontScale&quot; indentType=&quot;1&quot;&gt;&lt;position height=&quot;itemSingleHeight&quot; top=&quot;(itemHeight-itemSingleHeight)/2&quot; /&gt;&lt;textframe marginLeft=&quot;6&quot; marginRight=&quot;6&quot; verticalAnchor=&quot;3&quot; /&gt;&lt;paragraphformat alignment=&quot;2&quot; /&gt;&lt;fill foreColor=&quot;#D9D9D9&quot; visible=&quot;1&quot; /&gt;&lt;font bold=&quot;1&quot; color=&quot;13&quot; /&gt;&lt;/element&gt;&lt;element field=&quot;topic&quot; type=&quot;autoshape&quot; autoShapeType=&quot;1&quot; indent=&quot;(level-1)*36.50472*scale*fontScale&quot; indentType=&quot;2&quot;&gt;&lt;paragraphformat alignment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/element&gt;&lt;element field=&quot;freecolumn&quot; type=&quot;autoshape&quot; autoShapeType=&quot;1&quot; indent=&quot;(level-1)*36.50472*scale*fontScale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8&quot; topMaxSpacing=&quot;15&quot; bottomMinSpacing=&quot;0&quot; bottomMaxSpacing=&quot;0&quot;&gt;&lt;element type=&quot;line&quot; value=&quot;&quot;&gt;&lt;position left=&quot;level*(itemSingleHeight+topicLeftSpacing)&quot; top=&quot;itemHeight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type=&quot;line&quot; value=&quot;&quot;&gt;&lt;position left=&quot;level*(itemSingleHeight+topicLeftSpacing)&quot; top=&quot;0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field=&quot;itemno&quot; type=&quot;autoshape&quot; autoShapeType=&quot;9&quot; indent=&quot;(level-1)*36.50472*scale*fontScale&quot; indentType=&quot;1&quot;&gt;&lt;position height=&quot;itemSingleHeight&quot; top=&quot;(itemHeight-itemSingleHeight)/2&quot; /&gt;&lt;textframe marginLeft=&quot;6&quot; marginRight=&quot;6&quot; verticalAnchor=&quot;3&quot; /&gt;&lt;paragraphformat alignment=&quot;2&quot; /&gt;&lt;fill foreColor=&quot;15&quot; visible=&quot;1&quot; /&gt;&lt;font bold=&quot;1&quot; color=&quot;14&quot; /&gt;&lt;/element&gt;&lt;element field=&quot;topic&quot; type=&quot;autoshape&quot; autoShapeType=&quot;1&quot; indent=&quot;(level-1)*36.50472*scale*fontScale&quot; indentType=&quot;2&quot;&gt;&lt;paragraphformat alignment=&quot;1&quot; /&gt;&lt;font bold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font bold=&quot;1&quot; /&gt;&lt;/element&gt;&lt;element field=&quot;freecolumn&quot; type=&quot;autoshape&quot; autoShapeType=&quot;1&quot; indent=&quot;(level-1)*36.50472*scale*fontScale&quot; indentType=&quot;1&quot;&gt;&lt;paragraphformat alignment=&quot;1&quot; /&gt;&lt;font bold=&quot;1&quot; /&gt;&lt;/element&gt;&lt;element field=&quot;timeslot&quot; type=&quot;autoshape&quot; autoShapeType=&quot;1&quot;&gt;&lt;paragraphformat alignment=&quot;1&quot; /&gt;&lt;font bold=&quot;1&quot; /&gt;&lt;/element&gt;&lt;element field=&quot;pageno&quot; type=&quot;autoshape&quot; autoShapeType=&quot;1&quot;&gt;&lt;paragraphformat alignment=&quot;3&quot; /&gt;&lt;font bold=&quot;1&quot; /&gt;&lt;/element&gt;&lt;/case&gt;&lt;case level=&quot;1&quot; selected=&quot;0&quot; break=&quot;1&quot; topMinSpacing=&quot;8&quot; topMaxSpacing=&quot;15&quot; bottomMinSpacing=&quot;0&quot; bottomMaxSpacing=&quot;0&quot;&gt;&lt;element field=&quot;topic&quot; type=&quot;autoshape&quot; autoShapeType=&quot;1&quot; indent=&quot;(level-1)*36.50472*scale*fontScale&quot; indentType=&quot;2&quot;&gt;&lt;paragraphformat alignment=&quot;1&quot; /&gt;&lt;textframe marginLeft=&quot;6&quot; /&gt;&lt;font italic=&quot;1&quot; /&gt;&lt;/element&gt;&lt;element field=&quot;responsible&quot; type=&quot;autoshape&quot; autoShapeType=&quot;1&quot; indent=&quot;(level-1)*36.50472*scale*fontScale&quot; indentType=&quot;1&quot;&gt;&lt;paragraphformat alignment=&quot;1&quot; /&gt;&lt;font italic=&quot;1&quot; /&gt;&lt;/element&gt;&lt;element field=&quot;freecolumn&quot; type=&quot;autoshape&quot; autoShapeType=&quot;1&quot; indent=&quot;(level-1)*36.50472*scale*fontScale&quot; indentType=&quot;1&quot;&gt;&lt;paragraphformat alignment=&quot;1&quot; /&gt;&lt;font italic=&quot;1&quot; /&gt;&lt;/element&gt;&lt;element field=&quot;timeslot&quot; type=&quot;autoshape&quot; autoShapeType=&quot;1&quot;&gt;&lt;paragraphformat alignment=&quot;1&quot; /&gt;&lt;font italic=&quot;1&quot; /&gt;&lt;/element&gt;&lt;element field=&quot;pageno&quot; type=&quot;autoshape&quot; autoShapeType=&quot;1&quot;&gt;&lt;paragraphformat alignment=&quot;3&quot; /&gt;&lt;font italic=&quot;1&quot; /&gt;&lt;/element&gt;&lt;/case&gt;&lt;case level=&quot;1&quot; selected=&quot;1&quot; break=&quot;1&quot; topMinSpacing=&quot;8&quot; topMaxSpacing=&quot;15&quot; bottomMinSpacing=&quot;0&quot; bottomMaxSpacing=&quot;0&quot;&gt;&lt;element type=&quot;line&quot; value=&quot;&quot;&gt;&lt;position left=&quot;level*(itemSingleHeight+topicLeftSpacing)&quot; top=&quot;itemHeight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type=&quot;line&quot; value=&quot;&quot;&gt;&lt;position left=&quot;level*(itemSingleHeight+topicLeftSpacing)&quot; top=&quot;0&quot; width=&quot;agendaWidth-topicLeftSpacing-itemNoWidth-(level-1)*36.50472*scale*fontScale&quot; height=&quot;0&quot; /&gt;&lt;line style=&quot;1&quot; dashStyle=&quot;3&quot; foreColor=&quot;15&quot; transparency=&quot;0&quot; visible=&quot;1&quot; weight=&quot;1.5&quot; /&gt;&lt;/element&gt;&lt;element field=&quot;topic&quot; type=&quot;autoshape&quot; autoShapeType=&quot;1&quot; indent=&quot;(level-1)*36.50472*scale*fontScale&quot; indentType=&quot;2&quot;&gt;&lt;paragraphformat alignment=&quot;1&quot; /&gt;&lt;font bold=&quot;1&quot; italic=&quot;1&quot; /&gt;&lt;textframe marginLeft=&quot;6&quot; /&gt;&lt;/element&gt;&lt;element field=&quot;responsible&quot; type=&quot;autoshape&quot; autoShapeType=&quot;1&quot; indent=&quot;(level-1)*36.50472*scale*fontScale&quot; indentType=&quot;1&quot;&gt;&lt;paragraphformat alignment=&quot;1&quot; /&gt;&lt;font bold=&quot;1&quot; italic=&quot;1&quot; /&gt;&lt;/element&gt;&lt;element field=&quot;freecolumn&quot; type=&quot;autoshape&quot; autoShapeType=&quot;1&quot; indent=&quot;(level-1)*36.50472*scale*fontScale&quot; indentType=&quot;1&quot;&gt;&lt;paragraphformat alignment=&quot;1&quot; /&gt;&lt;font bold=&quot;1&quot; italic=&quot;1&quot; /&gt;&lt;/element&gt;&lt;element field=&quot;timeslot&quot; type=&quot;autoshape&quot; autoShapeType=&quot;1&quot;&gt;&lt;paragraphformat alignment=&quot;1&quot; /&gt;&lt;font bold=&quot;1&quot; italic=&quot;1&quot; /&gt;&lt;/element&gt;&lt;element field=&quot;pageno&quot; type=&quot;autoshape&quot; autoShapeType=&quot;1&quot;&gt;&lt;paragraphformat alignment=&quot;3&quot; /&gt;&lt;font bold=&quot;1&quot; italic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6&quot; fontSizeAuto=&quot;1&quot; startTime=&quot;510&quot; timeFormatId=&quot;1&quot; startItemNo=&quot;1&quot; createSingleAgendaSlide=&quot;1&quot; createSeparatingSlides=&quot;1&quot; createBackupSlide=&quot;1&quot; layoutId=&quot;1_6&quot; hideSeparatingSlides=&quot;0&quot; createSections=&quot;0&quot; singleSlideId=&quot;9cd955a3-ee7c-47ba-be90-c67d20493897&quot; backupSlideId=&quot;ac523637-1137-4083-ad2e-c3f69f134218&quot; backupSectionId=&quot;&quot;&gt;&lt;columns leftSpacing=&quot;0&quot; rightSpacing=&quot;0&quot;&gt;&lt;column field=&quot;itemno&quot; label=&quot;No.&quot; checked=&quot;1&quot; leftSpacing=&quot;0&quot; rightSpacing=&quot;0&quot; dock=&quot;1&quot; fixedWidth=&quot;31.50472&quot; /&gt;&lt;column field=&quot;topic&quot; label=&quot;Topic&quot; leftSpacing=&quot;5&quot; rightDistribute=&quot;1&quot; dock=&quot;1&quot; rightSpacing=&quot;777.8818&quot; /&gt;&lt;column field=&quot;responsible&quot; label=&quot;Responsible&quot; visible=&quot;1&quot; checked=&quot;0&quot; leftSpacing=&quot;10&quot; rightDistribute=&quot;1&quot; dock=&quot;1&quot; rightSpacing=&quot;357.1288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0&quot; leftSpacing=&quot;10&quot; rightSpacing=&quot;6&quot; dock=&quot;2&quot; /&gt;&lt;column field=&quot;pageno&quot; label=&quot;Page No.&quot; visible=&quot;1&quot; checked=&quot;0&quot; leftSpacing=&quot;10&quot; rightSpacing=&quot;6&quot; dock=&quot;2&quot; /&gt;&lt;/columns&gt;&lt;items&gt;&lt;item duration=&quot;30&quot; id=&quot;3bca67a8-8ac7-45c9-b830-771763f73e7f&quot; parentId=&quot;&quot; level=&quot;1&quot; generateAgendaSlide=&quot;1&quot; showAgendaItem=&quot;1&quot; isBreak=&quot;0&quot; topic=&quot;Kapitel 1&quot; agendaSlideId=&quot;11cff4a4-df9e-4129-8ff4-36f8aeb59c4c&quot; sectionId=&quot;&quot; /&gt;&lt;item duration=&quot;10&quot; id=&quot;a43d36c9-4fe1-4000-be7a-cfc56b0f8c35&quot; parentId=&quot;&quot; level=&quot;1&quot; generateAgendaSlide=&quot;1&quot; showAgendaItem=&quot;1&quot; isBreak=&quot;0&quot; topic=&quot;Kapitel 2&quot; agendaSlideId=&quot;e942e645-7e73-4547-ac6f-c97b86cef1b8&quot; sectionId=&quot;&quot; /&gt;&lt;item duration=&quot;15&quot; id=&quot;d907bd0c-e79f-4ae7-b6b7-572c1c222c99&quot; parentId=&quot;&quot; level=&quot;1&quot; generateAgendaSlide=&quot;1&quot; showAgendaItem=&quot;1&quot; isBreak=&quot;0&quot; topic=&quot;Kapitel 3&quot; agendaSlideId=&quot;b75f57d6-bd79-4543-b2d3-2428c7d53199&quot; sectionId=&quot;&quot; /&gt;&lt;item duration=&quot;60&quot; id=&quot;416782cc-9bd8-47c0-85e7-d5feb046f345&quot; parentId=&quot;&quot; level=&quot;1&quot; generateAgendaSlide=&quot;1&quot; showAgendaItem=&quot;1&quot; isBreak=&quot;0&quot; topic=&quot;Kapitel 4&quot; agendaSlideId=&quot;7ca7383b-6717-433e-afc6-f060a9f843f9&quot; sectionId=&quot;&quot; /&gt;&lt;item duration=&quot;30&quot; id=&quot;ffdff4d2-6be8-4229-8c62-aa77264c2e2e&quot; parentId=&quot;&quot; level=&quot;1&quot; generateAgendaSlide=&quot;1&quot; showAgendaItem=&quot;1&quot; isBreak=&quot;0&quot; topic=&quot;Kapitel 5&quot; agendaSlideId=&quot;c83160e5-2e57-4951-845a-5fec24b4701b&quot; sectionId=&quot;&quot; /&gt;&lt;/items&gt;&lt;/agenda&gt;&lt;/contents&gt;&lt;/ee4p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638ef4e38a471a327b407693"/>
</p:tagLst>
</file>

<file path=ppt/theme/theme1.xml><?xml version="1.0" encoding="utf-8"?>
<a:theme xmlns:a="http://schemas.openxmlformats.org/drawingml/2006/main" name="1_Office">
  <a:themeElements>
    <a:clrScheme name="Alexianer Folienmaster 2023">
      <a:dk1>
        <a:sysClr val="windowText" lastClr="000000"/>
      </a:dk1>
      <a:lt1>
        <a:sysClr val="window" lastClr="FFFFFF"/>
      </a:lt1>
      <a:dk2>
        <a:srgbClr val="B5152B"/>
      </a:dk2>
      <a:lt2>
        <a:srgbClr val="C6C7C8"/>
      </a:lt2>
      <a:accent1>
        <a:srgbClr val="B5152B"/>
      </a:accent1>
      <a:accent2>
        <a:srgbClr val="3E96BE"/>
      </a:accent2>
      <a:accent3>
        <a:srgbClr val="4A4A4A"/>
      </a:accent3>
      <a:accent4>
        <a:srgbClr val="AAD1E3"/>
      </a:accent4>
      <a:accent5>
        <a:srgbClr val="D8EAF2"/>
      </a:accent5>
      <a:accent6>
        <a:srgbClr val="F89429"/>
      </a:accent6>
      <a:hlink>
        <a:srgbClr val="F89429"/>
      </a:hlink>
      <a:folHlink>
        <a:srgbClr val="000000"/>
      </a:folHlink>
    </a:clrScheme>
    <a:fontScheme name="Alexia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exianer_Folienmaster 2023.potx" id="{20BF9C75-D592-48D9-AAA1-8CCE5155069C}" vid="{FA00F0DC-226A-421C-BFF5-D39BF120ABD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Alexianer_Folienmaster 2023</Template>
  <TotalTime>0</TotalTime>
  <Words>230</Words>
  <Application>Microsoft Office PowerPoint</Application>
  <PresentationFormat>Breitbild</PresentationFormat>
  <Paragraphs>69</Paragraphs>
  <Slides>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3" baseType="lpstr">
      <vt:lpstr>72 Monospace</vt:lpstr>
      <vt:lpstr>Arial</vt:lpstr>
      <vt:lpstr>Arial Narrow</vt:lpstr>
      <vt:lpstr>Bahnschrift</vt:lpstr>
      <vt:lpstr>Calibri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Geschäftsfeld Somatik</dc:title>
  <dc:creator>Breuer, Lena-Marie</dc:creator>
  <cp:lastModifiedBy>de Matteis, Maurizio</cp:lastModifiedBy>
  <cp:revision>310</cp:revision>
  <dcterms:created xsi:type="dcterms:W3CDTF">2024-05-04T09:22:47Z</dcterms:created>
  <dcterms:modified xsi:type="dcterms:W3CDTF">2025-06-20T07:53:50Z</dcterms:modified>
</cp:coreProperties>
</file>